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93" d="100"/>
          <a:sy n="93" d="100"/>
        </p:scale>
        <p:origin x="102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5" Type="http://schemas.openxmlformats.org/officeDocument/2006/relationships/tableStyles" Target="tableStyles.xml" /><Relationship Id="rId24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23" Type="http://schemas.openxmlformats.org/officeDocument/2006/relationships/viewProps" Target="viewProps.xml" /><Relationship Id="rId22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jp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Effect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competition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threatened</a:t>
            </a:r>
            <a:r>
              <a:rPr/>
              <a:t> </a:t>
            </a:r>
            <a:r>
              <a:rPr/>
              <a:t>species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r>
              <a:rPr i="1"/>
              <a:t>Centaurea</a:t>
            </a:r>
            <a:r>
              <a:rPr i="1"/>
              <a:t> </a:t>
            </a:r>
            <a:r>
              <a:rPr i="1"/>
              <a:t>Corymbosa</a:t>
            </a:r>
            <a:br/>
            <a:br/>
            <a:r>
              <a:rPr/>
              <a:t>D.</a:t>
            </a:r>
            <a:r>
              <a:rPr/>
              <a:t> </a:t>
            </a:r>
            <a:r>
              <a:rPr/>
              <a:t>Groffman,</a:t>
            </a:r>
            <a:r>
              <a:rPr/>
              <a:t> </a:t>
            </a:r>
            <a:r>
              <a:rPr/>
              <a:t>I.</a:t>
            </a:r>
            <a:r>
              <a:rPr/>
              <a:t> </a:t>
            </a:r>
            <a:r>
              <a:rPr/>
              <a:t>Moodie,</a:t>
            </a:r>
            <a:r>
              <a:rPr/>
              <a:t> </a:t>
            </a:r>
            <a:r>
              <a:rPr/>
              <a:t>B.</a:t>
            </a:r>
            <a:r>
              <a:rPr/>
              <a:t> </a:t>
            </a:r>
            <a:r>
              <a:rPr/>
              <a:t>Shahid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22</a:t>
            </a:r>
            <a:r>
              <a:rPr/>
              <a:t> </a:t>
            </a:r>
            <a:r>
              <a:rPr/>
              <a:t>February,</a:t>
            </a:r>
            <a:r>
              <a:rPr/>
              <a:t> </a:t>
            </a:r>
            <a:r>
              <a:rPr/>
              <a:t>2021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cleaning</a:t>
            </a:r>
            <a:r>
              <a:rPr/>
              <a:t> </a:t>
            </a:r>
            <a:r>
              <a:rPr/>
              <a:t>(1/n)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i="1">
                <a:solidFill>
                  <a:srgbClr val="60A0B0"/>
                </a:solidFill>
                <a:latin typeface="Courier"/>
              </a:rPr>
              <a:t># Format the date of germination correctly</a:t>
            </a:r>
            <a:br/>
            <a:r>
              <a:rPr sz="1800">
                <a:latin typeface="Courier"/>
              </a:rPr>
              <a:t>data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Date_de_germination &lt;-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as.Date</a:t>
            </a:r>
            <a:r>
              <a:rPr sz="1800">
                <a:latin typeface="Courier"/>
              </a:rPr>
              <a:t>(data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Date_de_germination,</a:t>
            </a:r>
            <a:br/>
            <a:r>
              <a:rPr sz="1800">
                <a:latin typeface="Courier"/>
              </a:rPr>
              <a:t>                                    </a:t>
            </a:r>
            <a:r>
              <a:rPr sz="1800">
                <a:solidFill>
                  <a:srgbClr val="902000"/>
                </a:solidFill>
                <a:latin typeface="Courier"/>
              </a:rPr>
              <a:t>format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"%d/%m/%Y"</a:t>
            </a:r>
            <a:r>
              <a:rPr sz="1800">
                <a:latin typeface="Courier"/>
              </a:rPr>
              <a:t>)</a:t>
            </a:r>
            <a:br/>
            <a:br/>
            <a:r>
              <a:rPr sz="1800" b="1">
                <a:solidFill>
                  <a:srgbClr val="007020"/>
                </a:solidFill>
                <a:latin typeface="Courier"/>
              </a:rPr>
              <a:t>head</a:t>
            </a:r>
            <a:r>
              <a:rPr sz="1800">
                <a:latin typeface="Courier"/>
              </a:rPr>
              <a:t>(data[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solidFill>
                  <a:srgbClr val="666666"/>
                </a:solidFill>
                <a:latin typeface="Courier"/>
              </a:rPr>
              <a:t>:</a:t>
            </a:r>
            <a:r>
              <a:rPr sz="1800">
                <a:solidFill>
                  <a:srgbClr val="40A070"/>
                </a:solidFill>
                <a:latin typeface="Courier"/>
              </a:rPr>
              <a:t>3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solidFill>
                  <a:srgbClr val="666666"/>
                </a:solidFill>
                <a:latin typeface="Courier"/>
              </a:rPr>
              <a:t>:</a:t>
            </a:r>
            <a:r>
              <a:rPr sz="1800">
                <a:solidFill>
                  <a:srgbClr val="40A070"/>
                </a:solidFill>
                <a:latin typeface="Courier"/>
              </a:rPr>
              <a:t>5</a:t>
            </a:r>
            <a:r>
              <a:rPr sz="1800">
                <a:latin typeface="Courier"/>
              </a:rPr>
              <a:t>])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# A tibble: 3 x 5
##   Plante Date_de_germina~ Cotyledons Taille_Dec_05
##    &lt;dbl&gt; &lt;date&gt;                &lt;dbl&gt;         &lt;dbl&gt;
## 1      1 NA                       NA             0
## 2      2 NA                       NA             0
## 3      3 NA                       NA             0
## # ... with 1 more variable: Taille_Fev_06 &lt;dbl&gt;</a:t>
            </a:r>
          </a:p>
          <a:p>
            <a:pPr lvl="0" marL="0" indent="0">
              <a:buNone/>
            </a:pPr>
            <a:r>
              <a:rPr/>
              <a:t>1st decision - We are not interested in the rosette size of plants that do not germinate, so set to NA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cleaning</a:t>
            </a:r>
            <a:r>
              <a:rPr/>
              <a:t> </a:t>
            </a:r>
            <a:r>
              <a:rPr/>
              <a:t>(2/n)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i="1">
                <a:solidFill>
                  <a:srgbClr val="60A0B0"/>
                </a:solidFill>
                <a:latin typeface="Courier"/>
              </a:rPr>
              <a:t># If plant didn't germinate, it should not have a rosette size</a:t>
            </a:r>
            <a:br/>
            <a:r>
              <a:rPr sz="1800">
                <a:latin typeface="Courier"/>
              </a:rPr>
              <a:t>data_nogerm &lt;-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latin typeface="Courier"/>
              </a:rPr>
              <a:t>data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filter</a:t>
            </a:r>
            <a:r>
              <a:rPr sz="1800">
                <a:latin typeface="Courier"/>
              </a:rPr>
              <a:t>(</a:t>
            </a:r>
            <a:r>
              <a:rPr sz="1800" b="1">
                <a:solidFill>
                  <a:srgbClr val="007020"/>
                </a:solidFill>
                <a:latin typeface="Courier"/>
              </a:rPr>
              <a:t>is.na</a:t>
            </a:r>
            <a:r>
              <a:rPr sz="1800">
                <a:latin typeface="Courier"/>
              </a:rPr>
              <a:t>(Date_de_germination))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mutate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Taille_Dec_05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007020"/>
                </a:solidFill>
                <a:latin typeface="Courier"/>
              </a:rPr>
              <a:t>NA</a:t>
            </a:r>
            <a:r>
              <a:rPr sz="1800">
                <a:latin typeface="Courier"/>
              </a:rPr>
              <a:t>,</a:t>
            </a:r>
            <a:br/>
            <a:r>
              <a:rPr sz="1800">
                <a:latin typeface="Courier"/>
              </a:rPr>
              <a:t>         </a:t>
            </a:r>
            <a:r>
              <a:rPr sz="1800">
                <a:solidFill>
                  <a:srgbClr val="902000"/>
                </a:solidFill>
                <a:latin typeface="Courier"/>
              </a:rPr>
              <a:t>Taille_Fev_06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007020"/>
                </a:solidFill>
                <a:latin typeface="Courier"/>
              </a:rPr>
              <a:t>NA</a:t>
            </a:r>
            <a:r>
              <a:rPr sz="1800">
                <a:latin typeface="Courier"/>
              </a:rPr>
              <a:t>,</a:t>
            </a:r>
            <a:br/>
            <a:r>
              <a:rPr sz="1800">
                <a:latin typeface="Courier"/>
              </a:rPr>
              <a:t>         </a:t>
            </a:r>
            <a:r>
              <a:rPr sz="1800">
                <a:solidFill>
                  <a:srgbClr val="902000"/>
                </a:solidFill>
                <a:latin typeface="Courier"/>
              </a:rPr>
              <a:t>Taille_Mars_06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007020"/>
                </a:solidFill>
                <a:latin typeface="Courier"/>
              </a:rPr>
              <a:t>NA</a:t>
            </a:r>
            <a:r>
              <a:rPr sz="1800">
                <a:latin typeface="Courier"/>
              </a:rPr>
              <a:t>,</a:t>
            </a:r>
            <a:br/>
            <a:r>
              <a:rPr sz="1800">
                <a:latin typeface="Courier"/>
              </a:rPr>
              <a:t>         </a:t>
            </a:r>
            <a:r>
              <a:rPr sz="1800">
                <a:solidFill>
                  <a:srgbClr val="902000"/>
                </a:solidFill>
                <a:latin typeface="Courier"/>
              </a:rPr>
              <a:t>Taille_Juin_06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007020"/>
                </a:solidFill>
                <a:latin typeface="Courier"/>
              </a:rPr>
              <a:t>NA</a:t>
            </a:r>
            <a:r>
              <a:rPr sz="1800">
                <a:latin typeface="Courier"/>
              </a:rPr>
              <a:t>,</a:t>
            </a:r>
            <a:br/>
            <a:r>
              <a:rPr sz="1800">
                <a:latin typeface="Courier"/>
              </a:rPr>
              <a:t>         </a:t>
            </a:r>
            <a:r>
              <a:rPr sz="1800">
                <a:solidFill>
                  <a:srgbClr val="902000"/>
                </a:solidFill>
                <a:latin typeface="Courier"/>
              </a:rPr>
              <a:t>Taille_Sept_06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007020"/>
                </a:solidFill>
                <a:latin typeface="Courier"/>
              </a:rPr>
              <a:t>NA</a:t>
            </a:r>
            <a:r>
              <a:rPr sz="1800">
                <a:latin typeface="Courier"/>
              </a:rPr>
              <a:t>)</a:t>
            </a:r>
            <a:br/>
            <a:br/>
            <a:r>
              <a:rPr sz="1800">
                <a:latin typeface="Courier"/>
              </a:rPr>
              <a:t>data_germ &lt;-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latin typeface="Courier"/>
              </a:rPr>
              <a:t>data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filter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666666"/>
                </a:solidFill>
                <a:latin typeface="Courier"/>
              </a:rPr>
              <a:t>!</a:t>
            </a:r>
            <a:r>
              <a:rPr sz="1800" b="1">
                <a:solidFill>
                  <a:srgbClr val="007020"/>
                </a:solidFill>
                <a:latin typeface="Courier"/>
              </a:rPr>
              <a:t>is.na</a:t>
            </a:r>
            <a:r>
              <a:rPr sz="1800">
                <a:latin typeface="Courier"/>
              </a:rPr>
              <a:t>(Date_de_germination))</a:t>
            </a:r>
            <a:br/>
            <a:br/>
            <a:r>
              <a:rPr sz="1800">
                <a:latin typeface="Courier"/>
              </a:rPr>
              <a:t>fulldata &lt;-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full_join</a:t>
            </a:r>
            <a:r>
              <a:rPr sz="1800">
                <a:latin typeface="Courier"/>
              </a:rPr>
              <a:t>(data_nogerm, data_germ)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Joining, by = c("Plante", "Date_de_germination", "Cotyledons", "Taille_Dec_05", "Taille_Fev_06", "Taille_Mars_06", "Taille_Juin_06", "Taille_Sept_06", "traitement", "PAR", "reference", "espece", "pop")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cleaning</a:t>
            </a:r>
            <a:r>
              <a:rPr/>
              <a:t> </a:t>
            </a:r>
            <a:r>
              <a:rPr/>
              <a:t>(3/n)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2nd decision: We are interested in the size of the rosette over time, as this will be our indication of how well each plant is coping with the competition.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gathered_data &lt;-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latin typeface="Courier"/>
              </a:rPr>
              <a:t>fulldata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rename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"2005-12-01"</a:t>
            </a:r>
            <a:r>
              <a:rPr sz="1800">
                <a:latin typeface="Courier"/>
              </a:rPr>
              <a:t> =</a:t>
            </a:r>
            <a:r>
              <a:rPr sz="1800">
                <a:solidFill>
                  <a:srgbClr val="4070A0"/>
                </a:solidFill>
                <a:latin typeface="Courier"/>
              </a:rPr>
              <a:t> "Taille_Dec_05"</a:t>
            </a:r>
            <a:r>
              <a:rPr sz="1800">
                <a:latin typeface="Courier"/>
              </a:rPr>
              <a:t>,</a:t>
            </a:r>
            <a:br/>
            <a:r>
              <a:rPr sz="1800">
                <a:latin typeface="Courier"/>
              </a:rPr>
              <a:t>         </a:t>
            </a:r>
            <a:r>
              <a:rPr sz="1800">
                <a:solidFill>
                  <a:srgbClr val="4070A0"/>
                </a:solidFill>
                <a:latin typeface="Courier"/>
              </a:rPr>
              <a:t>"2006-02-01"</a:t>
            </a:r>
            <a:r>
              <a:rPr sz="1800">
                <a:latin typeface="Courier"/>
              </a:rPr>
              <a:t> =</a:t>
            </a:r>
            <a:r>
              <a:rPr sz="1800">
                <a:solidFill>
                  <a:srgbClr val="4070A0"/>
                </a:solidFill>
                <a:latin typeface="Courier"/>
              </a:rPr>
              <a:t> "Taille_Fev_06"</a:t>
            </a:r>
            <a:r>
              <a:rPr sz="1800">
                <a:latin typeface="Courier"/>
              </a:rPr>
              <a:t>,</a:t>
            </a:r>
            <a:br/>
            <a:r>
              <a:rPr sz="1800">
                <a:latin typeface="Courier"/>
              </a:rPr>
              <a:t>         </a:t>
            </a:r>
            <a:r>
              <a:rPr sz="1800">
                <a:solidFill>
                  <a:srgbClr val="4070A0"/>
                </a:solidFill>
                <a:latin typeface="Courier"/>
              </a:rPr>
              <a:t>"2006-03-01"</a:t>
            </a:r>
            <a:r>
              <a:rPr sz="1800">
                <a:latin typeface="Courier"/>
              </a:rPr>
              <a:t> =</a:t>
            </a:r>
            <a:r>
              <a:rPr sz="1800">
                <a:solidFill>
                  <a:srgbClr val="4070A0"/>
                </a:solidFill>
                <a:latin typeface="Courier"/>
              </a:rPr>
              <a:t> "Taille_Mars_06"</a:t>
            </a:r>
            <a:r>
              <a:rPr sz="1800">
                <a:latin typeface="Courier"/>
              </a:rPr>
              <a:t>,</a:t>
            </a:r>
            <a:br/>
            <a:r>
              <a:rPr sz="1800">
                <a:latin typeface="Courier"/>
              </a:rPr>
              <a:t>         </a:t>
            </a:r>
            <a:r>
              <a:rPr sz="1800">
                <a:solidFill>
                  <a:srgbClr val="4070A0"/>
                </a:solidFill>
                <a:latin typeface="Courier"/>
              </a:rPr>
              <a:t>"2006-06-01"</a:t>
            </a:r>
            <a:r>
              <a:rPr sz="1800">
                <a:latin typeface="Courier"/>
              </a:rPr>
              <a:t> =</a:t>
            </a:r>
            <a:r>
              <a:rPr sz="1800">
                <a:solidFill>
                  <a:srgbClr val="4070A0"/>
                </a:solidFill>
                <a:latin typeface="Courier"/>
              </a:rPr>
              <a:t> "Taille_Juin_06"</a:t>
            </a:r>
            <a:r>
              <a:rPr sz="1800">
                <a:latin typeface="Courier"/>
              </a:rPr>
              <a:t>,</a:t>
            </a:r>
            <a:br/>
            <a:r>
              <a:rPr sz="1800">
                <a:latin typeface="Courier"/>
              </a:rPr>
              <a:t>         </a:t>
            </a:r>
            <a:r>
              <a:rPr sz="1800">
                <a:solidFill>
                  <a:srgbClr val="4070A0"/>
                </a:solidFill>
                <a:latin typeface="Courier"/>
              </a:rPr>
              <a:t>"2006-09-01"</a:t>
            </a:r>
            <a:r>
              <a:rPr sz="1800">
                <a:latin typeface="Courier"/>
              </a:rPr>
              <a:t> =</a:t>
            </a:r>
            <a:r>
              <a:rPr sz="1800">
                <a:solidFill>
                  <a:srgbClr val="4070A0"/>
                </a:solidFill>
                <a:latin typeface="Courier"/>
              </a:rPr>
              <a:t> "Taille_Sept_06"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gather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key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"Date"</a:t>
            </a:r>
            <a:r>
              <a:rPr sz="1800">
                <a:latin typeface="Courier"/>
              </a:rPr>
              <a:t>, </a:t>
            </a:r>
            <a:br/>
            <a:r>
              <a:rPr sz="1800">
                <a:latin typeface="Courier"/>
              </a:rPr>
              <a:t>         </a:t>
            </a:r>
            <a:r>
              <a:rPr sz="1800">
                <a:solidFill>
                  <a:srgbClr val="902000"/>
                </a:solidFill>
                <a:latin typeface="Courier"/>
              </a:rPr>
              <a:t>value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"Rosette_size"</a:t>
            </a:r>
            <a:r>
              <a:rPr sz="1800">
                <a:latin typeface="Courier"/>
              </a:rPr>
              <a:t>, </a:t>
            </a:r>
            <a:br/>
            <a:r>
              <a:rPr sz="1800">
                <a:latin typeface="Courier"/>
              </a:rPr>
              <a:t>         </a:t>
            </a:r>
            <a:r>
              <a:rPr sz="1800">
                <a:solidFill>
                  <a:srgbClr val="4070A0"/>
                </a:solidFill>
                <a:latin typeface="Courier"/>
              </a:rPr>
              <a:t>"2005-12-01"</a:t>
            </a:r>
            <a:r>
              <a:rPr sz="1800">
                <a:solidFill>
                  <a:srgbClr val="666666"/>
                </a:solidFill>
                <a:latin typeface="Courier"/>
              </a:rPr>
              <a:t>:</a:t>
            </a:r>
            <a:r>
              <a:rPr sz="1800">
                <a:solidFill>
                  <a:srgbClr val="4070A0"/>
                </a:solidFill>
                <a:latin typeface="Courier"/>
              </a:rPr>
              <a:t>"2006-09-01"</a:t>
            </a:r>
            <a:r>
              <a:rPr sz="1800">
                <a:latin typeface="Courier"/>
              </a:rPr>
              <a:t>)</a:t>
            </a:r>
            <a:br/>
            <a:br/>
            <a:r>
              <a:rPr sz="1800">
                <a:latin typeface="Courier"/>
              </a:rPr>
              <a:t>gathered_data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Date &lt;-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as.Date</a:t>
            </a:r>
            <a:r>
              <a:rPr sz="1800">
                <a:latin typeface="Courier"/>
              </a:rPr>
              <a:t>(gathered_data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Date, </a:t>
            </a:r>
            <a:r>
              <a:rPr sz="1800">
                <a:solidFill>
                  <a:srgbClr val="902000"/>
                </a:solidFill>
                <a:latin typeface="Courier"/>
              </a:rPr>
              <a:t>format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"%Y-%m-%d"</a:t>
            </a:r>
            <a:r>
              <a:rPr sz="1800">
                <a:latin typeface="Courier"/>
              </a:rPr>
              <a:t>)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cleaning</a:t>
            </a:r>
            <a:r>
              <a:rPr/>
              <a:t> </a:t>
            </a:r>
            <a:r>
              <a:rPr/>
              <a:t>(4/n)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3rd decision: To make sense of the light data, we divide the PAR received by the plant through the </a:t>
            </a:r>
            <a:r>
              <a:rPr i="1"/>
              <a:t>Brachypodium</a:t>
            </a:r>
            <a:r>
              <a:rPr/>
              <a:t> by the max PAR that pot was receiving (actual/max possible). As the max values were taken for areas within the greenhouse (presumed), not each pot, some values of actual/max are slightly above 1.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gathered_data &lt;-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latin typeface="Courier"/>
              </a:rPr>
              <a:t>gathered_data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mutate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light =</a:t>
            </a:r>
            <a:r>
              <a:rPr sz="1800">
                <a:latin typeface="Courier"/>
              </a:rPr>
              <a:t> PAR</a:t>
            </a:r>
            <a:r>
              <a:rPr sz="1800">
                <a:solidFill>
                  <a:srgbClr val="666666"/>
                </a:solidFill>
                <a:latin typeface="Courier"/>
              </a:rPr>
              <a:t>/</a:t>
            </a:r>
            <a:r>
              <a:rPr sz="1800">
                <a:latin typeface="Courier"/>
              </a:rPr>
              <a:t>reference)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exploration</a:t>
            </a:r>
            <a:r>
              <a:rPr/>
              <a:t> </a:t>
            </a:r>
            <a:r>
              <a:rPr/>
              <a:t>(1/n)</a:t>
            </a:r>
          </a:p>
        </p:txBody>
      </p:sp>
      <p:pic>
        <p:nvPicPr>
          <p:cNvPr descr="Data_Slides_files/figure-pptx/explore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Is light received (actual PAR / Max PAR) perhaps a better measure of competition than the visual sorting of % soil covered?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exploration</a:t>
            </a:r>
            <a:r>
              <a:rPr/>
              <a:t> </a:t>
            </a:r>
            <a:r>
              <a:rPr/>
              <a:t>(2/n)</a:t>
            </a:r>
          </a:p>
        </p:txBody>
      </p:sp>
      <p:pic>
        <p:nvPicPr>
          <p:cNvPr descr="Data_Slides_files/figure-pptx/explore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Something is weird: lack of 0s in the June measurements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exploration</a:t>
            </a:r>
            <a:r>
              <a:rPr/>
              <a:t> </a:t>
            </a:r>
            <a:r>
              <a:rPr/>
              <a:t>(3/n)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No zeros in June? - Does this make sense? - Is this an issue?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ta_Slides_files/figure-pptx/explore%20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Study</a:t>
            </a:r>
            <a:r>
              <a:rPr/>
              <a:t> </a:t>
            </a:r>
            <a:r>
              <a:rPr/>
              <a:t>species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 i="1"/>
              <a:t>Centaurea corymbosa</a:t>
            </a:r>
            <a:r>
              <a:rPr/>
              <a:t> is an endemic plant species of La Clape, an region in Southern France.</a:t>
            </a:r>
          </a:p>
          <a:p>
            <a:pPr lvl="0" marL="0" indent="0">
              <a:buNone/>
            </a:pPr>
            <a:r>
              <a:rPr/>
              <a:t>It is closely related to other </a:t>
            </a:r>
            <a:r>
              <a:rPr i="1"/>
              <a:t>Centaurea</a:t>
            </a:r>
            <a:r>
              <a:rPr/>
              <a:t> species found in the region, but unlike </a:t>
            </a:r>
            <a:r>
              <a:rPr i="1"/>
              <a:t>C. corymbosa</a:t>
            </a:r>
            <a:r>
              <a:rPr/>
              <a:t>, these are very abundant.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TEST</a:t>
            </a:r>
          </a:p>
        </p:txBody>
      </p:sp>
      <p:pic>
        <p:nvPicPr>
          <p:cNvPr descr="Data_Slides_files/figure-pptx/explorex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ta_Slides_Figs/corymbosa.jfi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65400" y="1600200"/>
            <a:ext cx="4013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 i="1"/>
              <a:t>C.</a:t>
            </a:r>
            <a:r>
              <a:rPr i="1"/>
              <a:t> </a:t>
            </a:r>
            <a:r>
              <a:rPr i="1"/>
              <a:t>corymbosa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Our</a:t>
            </a:r>
            <a:r>
              <a:rPr/>
              <a:t> </a:t>
            </a:r>
            <a:r>
              <a:rPr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Is </a:t>
            </a:r>
            <a:r>
              <a:rPr i="1"/>
              <a:t>Centaurea corymbosa</a:t>
            </a:r>
            <a:r>
              <a:rPr/>
              <a:t> threatened because it is not as competitive as other </a:t>
            </a:r>
            <a:r>
              <a:rPr i="1"/>
              <a:t>Centaurea</a:t>
            </a:r>
            <a:r>
              <a:rPr/>
              <a:t> species?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experiment</a:t>
            </a:r>
            <a:r>
              <a:rPr/>
              <a:t> </a:t>
            </a:r>
            <a:r>
              <a:rPr/>
              <a:t>(1/2)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Seeds of two </a:t>
            </a:r>
            <a:r>
              <a:rPr i="1"/>
              <a:t>Centaurea</a:t>
            </a:r>
            <a:r>
              <a:rPr/>
              <a:t> species were collected from </a:t>
            </a:r>
            <a:r>
              <a:rPr b="1"/>
              <a:t>four</a:t>
            </a:r>
            <a:r>
              <a:rPr/>
              <a:t> populations, </a:t>
            </a:r>
            <a:r>
              <a:rPr b="1"/>
              <a:t>two</a:t>
            </a:r>
            <a:r>
              <a:rPr/>
              <a:t> with only </a:t>
            </a:r>
            <a:r>
              <a:rPr i="1"/>
              <a:t>C. corymbosa</a:t>
            </a:r>
            <a:r>
              <a:rPr/>
              <a:t> present and </a:t>
            </a:r>
            <a:r>
              <a:rPr b="1"/>
              <a:t>two</a:t>
            </a:r>
            <a:r>
              <a:rPr/>
              <a:t> with only </a:t>
            </a:r>
            <a:r>
              <a:rPr i="1"/>
              <a:t>C. maculosa</a:t>
            </a:r>
            <a:r>
              <a:rPr/>
              <a:t> present.</a:t>
            </a:r>
          </a:p>
          <a:p>
            <a:pPr lvl="1"/>
            <a:r>
              <a:rPr/>
              <a:t>Seeds were sown one per pot.</a:t>
            </a:r>
          </a:p>
          <a:p>
            <a:pPr lvl="1"/>
            <a:r>
              <a:rPr/>
              <a:t>Competition was induced by growing </a:t>
            </a:r>
            <a:r>
              <a:rPr i="1"/>
              <a:t>Brachypodium ramosum</a:t>
            </a:r>
            <a:r>
              <a:rPr/>
              <a:t> in the pots, but at different densities:</a:t>
            </a:r>
          </a:p>
          <a:p>
            <a:pPr lvl="2"/>
            <a:r>
              <a:rPr/>
              <a:t>Control: no </a:t>
            </a:r>
            <a:r>
              <a:rPr i="1"/>
              <a:t>B. ramosum</a:t>
            </a:r>
          </a:p>
          <a:p>
            <a:pPr lvl="2"/>
            <a:r>
              <a:rPr/>
              <a:t>Not dense: </a:t>
            </a:r>
            <a:r>
              <a:rPr i="1"/>
              <a:t>B. ramosum</a:t>
            </a:r>
            <a:r>
              <a:rPr/>
              <a:t> covers </a:t>
            </a:r>
            <a:r>
              <a:rPr b="1"/>
              <a:t>10%</a:t>
            </a:r>
            <a:r>
              <a:rPr/>
              <a:t> of the surface area of the pot</a:t>
            </a:r>
          </a:p>
          <a:p>
            <a:pPr lvl="2"/>
            <a:r>
              <a:rPr/>
              <a:t>Dense: </a:t>
            </a:r>
            <a:r>
              <a:rPr i="1"/>
              <a:t>B. ramosum</a:t>
            </a:r>
            <a:r>
              <a:rPr/>
              <a:t> covers </a:t>
            </a:r>
            <a:r>
              <a:rPr b="1"/>
              <a:t>between 10 and 50%</a:t>
            </a:r>
            <a:r>
              <a:rPr/>
              <a:t> of the surface area of the pot</a:t>
            </a:r>
          </a:p>
          <a:p>
            <a:pPr lvl="2"/>
            <a:r>
              <a:rPr/>
              <a:t>Very dense: </a:t>
            </a:r>
            <a:r>
              <a:rPr i="1"/>
              <a:t>B. ramosum</a:t>
            </a:r>
            <a:r>
              <a:rPr/>
              <a:t> covers </a:t>
            </a:r>
            <a:r>
              <a:rPr b="1"/>
              <a:t>more than 50%</a:t>
            </a:r>
            <a:r>
              <a:rPr/>
              <a:t> of the surface area of the pot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experiment</a:t>
            </a:r>
            <a:r>
              <a:rPr/>
              <a:t> </a:t>
            </a:r>
            <a:r>
              <a:rPr/>
              <a:t>(2/2)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 each treatment, </a:t>
            </a:r>
            <a:r>
              <a:rPr b="1"/>
              <a:t>50 replicates</a:t>
            </a:r>
            <a:r>
              <a:rPr/>
              <a:t> were seeded for </a:t>
            </a:r>
            <a:r>
              <a:rPr b="1"/>
              <a:t>each population</a:t>
            </a:r>
            <a:r>
              <a:rPr/>
              <a:t> and </a:t>
            </a:r>
            <a:r>
              <a:rPr b="1"/>
              <a:t>each species</a:t>
            </a:r>
            <a:r>
              <a:rPr/>
              <a:t>, for a </a:t>
            </a:r>
            <a:r>
              <a:rPr b="1"/>
              <a:t>total of 800 seeds</a:t>
            </a:r>
            <a:r>
              <a:rPr/>
              <a:t> monitored at different time intervals: each week for 3 weeks, and then once per month*.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300"/>
                <a:gridCol w="1638300"/>
                <a:gridCol w="1638300"/>
                <a:gridCol w="1638300"/>
                <a:gridCol w="16383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>
                        <a:buNone/>
                      </a:pPr>
                      <a:r>
                        <a:rPr/>
                        <a:t>C.c.</a:t>
                      </a:r>
                      <a:r>
                        <a:rPr/>
                        <a:t> </a:t>
                      </a:r>
                      <a:r>
                        <a:rPr/>
                        <a:t>(Pop1)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>
                        <a:buNone/>
                      </a:pPr>
                      <a:r>
                        <a:rPr/>
                        <a:t>C.c.</a:t>
                      </a:r>
                      <a:r>
                        <a:rPr/>
                        <a:t> </a:t>
                      </a:r>
                      <a:r>
                        <a:rPr/>
                        <a:t>(Pop2)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>
                        <a:buNone/>
                      </a:pPr>
                      <a:r>
                        <a:rPr/>
                        <a:t>C.m.</a:t>
                      </a:r>
                      <a:r>
                        <a:rPr/>
                        <a:t> </a:t>
                      </a:r>
                      <a:r>
                        <a:rPr/>
                        <a:t>(Pop3)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>
                        <a:buNone/>
                      </a:pPr>
                      <a:r>
                        <a:rPr/>
                        <a:t>C.m.</a:t>
                      </a:r>
                      <a:r>
                        <a:rPr/>
                        <a:t> </a:t>
                      </a:r>
                      <a:r>
                        <a:rPr/>
                        <a:t>(Pop4)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>
                        <a:buNone/>
                      </a:pPr>
                      <a:r>
                        <a:rPr/>
                        <a:t>Control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>
                        <a:buNone/>
                      </a:pPr>
                      <a:r>
                        <a:rPr/>
                        <a:t>C.c.</a:t>
                      </a:r>
                      <a:r>
                        <a:rPr/>
                        <a:t> </a:t>
                      </a:r>
                      <a:r>
                        <a:rPr/>
                        <a:t>(Pop1)/Control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>
                        <a:buNone/>
                      </a:pPr>
                      <a:r>
                        <a:rPr/>
                        <a:t>C.c.</a:t>
                      </a:r>
                      <a:r>
                        <a:rPr/>
                        <a:t> </a:t>
                      </a:r>
                      <a:r>
                        <a:rPr/>
                        <a:t>(Pop2)/Control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>
                        <a:buNone/>
                      </a:pPr>
                      <a:r>
                        <a:rPr/>
                        <a:t>C.m.</a:t>
                      </a:r>
                      <a:r>
                        <a:rPr/>
                        <a:t> </a:t>
                      </a:r>
                      <a:r>
                        <a:rPr/>
                        <a:t>(Pop3)/Control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>
                        <a:buNone/>
                      </a:pPr>
                      <a:r>
                        <a:rPr/>
                        <a:t>C.m.</a:t>
                      </a:r>
                      <a:r>
                        <a:rPr/>
                        <a:t> </a:t>
                      </a:r>
                      <a:r>
                        <a:rPr/>
                        <a:t>(Pop4)/Control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>
                        <a:buNone/>
                      </a:pPr>
                      <a:r>
                        <a:rPr/>
                        <a:t>Not</a:t>
                      </a:r>
                      <a:r>
                        <a:rPr/>
                        <a:t> </a:t>
                      </a:r>
                      <a:r>
                        <a:rPr/>
                        <a:t>Dense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>
                        <a:buNone/>
                      </a:pPr>
                      <a:r>
                        <a:rPr/>
                        <a:t>C.c.</a:t>
                      </a:r>
                      <a:r>
                        <a:rPr/>
                        <a:t> </a:t>
                      </a:r>
                      <a:r>
                        <a:rPr/>
                        <a:t>(Pop1)/Not</a:t>
                      </a:r>
                      <a:r>
                        <a:rPr/>
                        <a:t> </a:t>
                      </a:r>
                      <a:r>
                        <a:rPr/>
                        <a:t>Dense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>
                        <a:buNone/>
                      </a:pPr>
                      <a:r>
                        <a:rPr/>
                        <a:t>C.c.</a:t>
                      </a:r>
                      <a:r>
                        <a:rPr/>
                        <a:t> </a:t>
                      </a:r>
                      <a:r>
                        <a:rPr/>
                        <a:t>(Pop2)/Not</a:t>
                      </a:r>
                      <a:r>
                        <a:rPr/>
                        <a:t> </a:t>
                      </a:r>
                      <a:r>
                        <a:rPr/>
                        <a:t>Dense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>
                        <a:buNone/>
                      </a:pPr>
                      <a:r>
                        <a:rPr/>
                        <a:t>C.m.</a:t>
                      </a:r>
                      <a:r>
                        <a:rPr/>
                        <a:t> </a:t>
                      </a:r>
                      <a:r>
                        <a:rPr/>
                        <a:t>(Pop3)/Not</a:t>
                      </a:r>
                      <a:r>
                        <a:rPr/>
                        <a:t> </a:t>
                      </a:r>
                      <a:r>
                        <a:rPr/>
                        <a:t>Dense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>
                        <a:buNone/>
                      </a:pPr>
                      <a:r>
                        <a:rPr/>
                        <a:t>C.m.</a:t>
                      </a:r>
                      <a:r>
                        <a:rPr/>
                        <a:t> </a:t>
                      </a:r>
                      <a:r>
                        <a:rPr/>
                        <a:t>(Pop4)/Not</a:t>
                      </a:r>
                      <a:r>
                        <a:rPr/>
                        <a:t> </a:t>
                      </a:r>
                      <a:r>
                        <a:rPr/>
                        <a:t>Dense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>
                        <a:buNone/>
                      </a:pPr>
                      <a:r>
                        <a:rPr/>
                        <a:t>Dense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>
                        <a:buNone/>
                      </a:pPr>
                      <a:r>
                        <a:rPr/>
                        <a:t>C.c.</a:t>
                      </a:r>
                      <a:r>
                        <a:rPr/>
                        <a:t> </a:t>
                      </a:r>
                      <a:r>
                        <a:rPr/>
                        <a:t>(Pop1)/Dense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>
                        <a:buNone/>
                      </a:pPr>
                      <a:r>
                        <a:rPr/>
                        <a:t>C.c.</a:t>
                      </a:r>
                      <a:r>
                        <a:rPr/>
                        <a:t> </a:t>
                      </a:r>
                      <a:r>
                        <a:rPr/>
                        <a:t>(Pop2)/Dense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>
                        <a:buNone/>
                      </a:pPr>
                      <a:r>
                        <a:rPr/>
                        <a:t>C.m.</a:t>
                      </a:r>
                      <a:r>
                        <a:rPr/>
                        <a:t> </a:t>
                      </a:r>
                      <a:r>
                        <a:rPr/>
                        <a:t>(Pop3)/Dense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>
                        <a:buNone/>
                      </a:pPr>
                      <a:r>
                        <a:rPr/>
                        <a:t>C.m.</a:t>
                      </a:r>
                      <a:r>
                        <a:rPr/>
                        <a:t> </a:t>
                      </a:r>
                      <a:r>
                        <a:rPr/>
                        <a:t>(Pop4)/Dense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>
                        <a:buNone/>
                      </a:pPr>
                      <a:r>
                        <a:rPr/>
                        <a:t>Very</a:t>
                      </a:r>
                      <a:r>
                        <a:rPr/>
                        <a:t> </a:t>
                      </a:r>
                      <a:r>
                        <a:rPr/>
                        <a:t>Dense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>
                        <a:buNone/>
                      </a:pPr>
                      <a:r>
                        <a:rPr/>
                        <a:t>C.c.</a:t>
                      </a:r>
                      <a:r>
                        <a:rPr/>
                        <a:t> </a:t>
                      </a:r>
                      <a:r>
                        <a:rPr/>
                        <a:t>(Pop1)/Very</a:t>
                      </a:r>
                      <a:r>
                        <a:rPr/>
                        <a:t> </a:t>
                      </a:r>
                      <a:r>
                        <a:rPr/>
                        <a:t>Dense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>
                        <a:buNone/>
                      </a:pPr>
                      <a:r>
                        <a:rPr/>
                        <a:t>C.c.</a:t>
                      </a:r>
                      <a:r>
                        <a:rPr/>
                        <a:t> </a:t>
                      </a:r>
                      <a:r>
                        <a:rPr/>
                        <a:t>(Pop2)/Very</a:t>
                      </a:r>
                      <a:r>
                        <a:rPr/>
                        <a:t> </a:t>
                      </a:r>
                      <a:r>
                        <a:rPr/>
                        <a:t>Dense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>
                        <a:buNone/>
                      </a:pPr>
                      <a:r>
                        <a:rPr/>
                        <a:t>C.m.</a:t>
                      </a:r>
                      <a:r>
                        <a:rPr/>
                        <a:t> </a:t>
                      </a:r>
                      <a:r>
                        <a:rPr/>
                        <a:t>(Pop3)/Very</a:t>
                      </a:r>
                      <a:r>
                        <a:rPr/>
                        <a:t> </a:t>
                      </a:r>
                      <a:r>
                        <a:rPr/>
                        <a:t>Dense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>
                        <a:buNone/>
                      </a:pPr>
                      <a:r>
                        <a:rPr/>
                        <a:t>C.m.</a:t>
                      </a:r>
                      <a:r>
                        <a:rPr/>
                        <a:t> </a:t>
                      </a:r>
                      <a:r>
                        <a:rPr/>
                        <a:t>(Pop4)/Very</a:t>
                      </a:r>
                      <a:r>
                        <a:rPr/>
                        <a:t> </a:t>
                      </a:r>
                      <a:r>
                        <a:rPr/>
                        <a:t>Dense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dataset</a:t>
            </a:r>
            <a:r>
              <a:rPr/>
              <a:t> </a:t>
            </a:r>
            <a:r>
              <a:rPr/>
              <a:t>(1/2)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i="1"/>
              <a:t>Plante</a:t>
            </a:r>
            <a:r>
              <a:rPr/>
              <a:t>: number of the seed/plant (1 to 800)</a:t>
            </a:r>
          </a:p>
          <a:p>
            <a:pPr lvl="1"/>
            <a:r>
              <a:rPr i="1"/>
              <a:t>Espece</a:t>
            </a:r>
            <a:r>
              <a:rPr/>
              <a:t>: species (mac, C. maculosa, cor, C. corymbosa)</a:t>
            </a:r>
          </a:p>
          <a:p>
            <a:pPr lvl="1"/>
            <a:r>
              <a:rPr i="1"/>
              <a:t>Pop</a:t>
            </a:r>
            <a:r>
              <a:rPr/>
              <a:t>: population names</a:t>
            </a:r>
          </a:p>
          <a:p>
            <a:pPr lvl="1"/>
            <a:r>
              <a:rPr i="1"/>
              <a:t>Traitement</a:t>
            </a:r>
            <a:r>
              <a:rPr/>
              <a:t>: treatment factor</a:t>
            </a:r>
          </a:p>
          <a:p>
            <a:pPr lvl="1"/>
            <a:r>
              <a:rPr i="1"/>
              <a:t>PAR</a:t>
            </a:r>
            <a:r>
              <a:rPr/>
              <a:t>: quantity of light received by a pot, which depends on the percentage of soil covers ; it is 100% in control pots</a:t>
            </a:r>
          </a:p>
          <a:p>
            <a:pPr lvl="1"/>
            <a:r>
              <a:rPr i="1"/>
              <a:t>Reference</a:t>
            </a:r>
            <a:r>
              <a:rPr/>
              <a:t>: quantity of light received by a pot where it is not covered. it is 100% in control pots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dataset</a:t>
            </a:r>
            <a:r>
              <a:rPr/>
              <a:t> </a:t>
            </a:r>
            <a:r>
              <a:rPr/>
              <a:t>(2/2)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i="1"/>
              <a:t>Date_de_germination</a:t>
            </a:r>
            <a:r>
              <a:rPr/>
              <a:t>: germination date; missing data if the seed did not germinate</a:t>
            </a:r>
          </a:p>
          <a:p>
            <a:pPr lvl="1"/>
            <a:r>
              <a:rPr i="1"/>
              <a:t>Cotyledons</a:t>
            </a:r>
            <a:r>
              <a:rPr/>
              <a:t>: size of the emerged seedling</a:t>
            </a:r>
          </a:p>
          <a:p>
            <a:pPr lvl="1"/>
            <a:r>
              <a:rPr i="1"/>
              <a:t>Taille_Dec_05</a:t>
            </a:r>
            <a:r>
              <a:rPr/>
              <a:t>: size of the rosette in December 2005</a:t>
            </a:r>
          </a:p>
          <a:p>
            <a:pPr lvl="1"/>
            <a:r>
              <a:rPr i="1"/>
              <a:t>Taille_Fev_06</a:t>
            </a:r>
            <a:r>
              <a:rPr/>
              <a:t>: size of the rosette in Feburary 2006</a:t>
            </a:r>
          </a:p>
          <a:p>
            <a:pPr lvl="1"/>
            <a:r>
              <a:rPr i="1"/>
              <a:t>Taille_Mars_06</a:t>
            </a:r>
            <a:r>
              <a:rPr/>
              <a:t>: size of the rosette in March 2006</a:t>
            </a:r>
          </a:p>
          <a:p>
            <a:pPr lvl="1"/>
            <a:r>
              <a:rPr i="1"/>
              <a:t>Taille_Juin_06</a:t>
            </a:r>
            <a:r>
              <a:rPr/>
              <a:t>: size of the rosette in June 2006</a:t>
            </a:r>
          </a:p>
          <a:p>
            <a:pPr lvl="1"/>
            <a:r>
              <a:rPr i="1"/>
              <a:t>Taille_Sept_06</a:t>
            </a:r>
            <a:r>
              <a:rPr/>
              <a:t>: size of the rosette in September 2006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26</Words>
  <Application>Microsoft Office PowerPoint</Application>
  <PresentationFormat>On-screen Show (4:3)</PresentationFormat>
  <Paragraphs>10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Title</vt:lpstr>
      <vt:lpstr>Slide Title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 of competition on a threatened species</dc:title>
  <dc:creator>D. Groffman, I. Moodie, B. Shahid</dc:creator>
  <cp:keywords/>
  <dcterms:created xsi:type="dcterms:W3CDTF">2021-02-22T18:46:44Z</dcterms:created>
  <dcterms:modified xsi:type="dcterms:W3CDTF">2021-02-22T18:46:44Z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22 February, 2021</vt:lpwstr>
  </property>
  <property fmtid="{D5CDD505-2E9C-101B-9397-08002B2CF9AE}" pid="3" name="output">
    <vt:lpwstr>ioslides_presentation</vt:lpwstr>
  </property>
  <property fmtid="{D5CDD505-2E9C-101B-9397-08002B2CF9AE}" pid="4" name="subtitle">
    <vt:lpwstr>Centaurea Corymbosa</vt:lpwstr>
  </property>
</Properties>
</file>